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33"/>
    <p:restoredTop sz="96192"/>
  </p:normalViewPr>
  <p:slideViewPr>
    <p:cSldViewPr snapToGrid="0">
      <p:cViewPr varScale="1">
        <p:scale>
          <a:sx n="156" d="100"/>
          <a:sy n="156" d="100"/>
        </p:scale>
        <p:origin x="180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C5286F-46DE-0539-819F-2DD446B545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F380848-0046-4B49-EFC2-BEEB77FD78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823A5FE-EAD5-A9FF-CD83-B386CC451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30724-1CD8-1447-A5C7-6FCC34BE8DC6}" type="datetimeFigureOut">
              <a:rPr lang="nl-NL" smtClean="0"/>
              <a:t>15-9-2023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D0C70CA-B750-130F-C6FD-0BFC16B76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296C732-E37E-BC86-836B-99AD06CE5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19FF2-13DC-324B-A959-0CB6424E8D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110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1FEFD5-AD47-BACA-419E-FF12DB26A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470BE05-034D-C326-9212-96104B9C22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2F22D37-B455-3FC3-8B13-50EF8EFDF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30724-1CD8-1447-A5C7-6FCC34BE8DC6}" type="datetimeFigureOut">
              <a:rPr lang="nl-NL" smtClean="0"/>
              <a:t>15-9-2023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6527F66-0B17-AF58-23AF-F4EEF5D44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E2880F7-FC7B-7E8B-6201-7ECFD2DDA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19FF2-13DC-324B-A959-0CB6424E8D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8173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90A4DCBE-0712-7AD8-66CA-C4458DE536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8084C43-B9D2-E79B-9774-39D611843C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858FDDA-1093-A082-F830-D4C209109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30724-1CD8-1447-A5C7-6FCC34BE8DC6}" type="datetimeFigureOut">
              <a:rPr lang="nl-NL" smtClean="0"/>
              <a:t>15-9-2023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E3AE560-8682-280C-7F90-B303C5556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5E65AD4-3B88-565C-AB61-E852072EA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19FF2-13DC-324B-A959-0CB6424E8D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1749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B5F07F-230E-10A6-99B9-B18CD7660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D6FD34D-5A00-9613-932C-6FD58E6DAA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6F84FAC-50A3-A86E-BA3E-8AB16720A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30724-1CD8-1447-A5C7-6FCC34BE8DC6}" type="datetimeFigureOut">
              <a:rPr lang="nl-NL" smtClean="0"/>
              <a:t>15-9-2023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379FA50-79C1-0A5F-DCE7-1C5FDA1A9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64F32DA-5E92-E869-FC89-36E2B77C0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19FF2-13DC-324B-A959-0CB6424E8D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7042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B9B160-0F18-05BE-29F5-B967EA1E3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51149E2-5507-68C9-38FE-3E609C6CE2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B77B6ED-68FF-332F-F87A-8474F827D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30724-1CD8-1447-A5C7-6FCC34BE8DC6}" type="datetimeFigureOut">
              <a:rPr lang="nl-NL" smtClean="0"/>
              <a:t>15-9-2023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D2F4739-0A79-74A3-5885-D9B6E9FAE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C26DE7E-E38B-5C1B-CE00-65CF98C02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19FF2-13DC-324B-A959-0CB6424E8D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0297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C3F614-3895-13A3-E5A9-A688F5487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4B506B3-9FF3-50B3-1ECA-0538E04C9F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39BD12A-1399-8EB8-2ACA-647FC2DAFA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8890DE1-A63B-C806-A887-940D6FDF0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30724-1CD8-1447-A5C7-6FCC34BE8DC6}" type="datetimeFigureOut">
              <a:rPr lang="nl-NL" smtClean="0"/>
              <a:t>15-9-2023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BE0B7CE-E22D-7ED8-51C2-7AF2EF4E7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4AAF58F-F899-7DD3-8358-6362306AC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19FF2-13DC-324B-A959-0CB6424E8D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513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31E57A-58E7-AEBA-84ED-DA6ED46ED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BC63420-5B7E-9400-E076-EF09A934B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8485353-9AF2-451D-1448-A4816292E6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F4674298-2692-4D79-078C-26FF8380F4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208BBB15-E304-F357-2545-084C45F121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C4460D2F-35DF-AB73-C630-C2C114B88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30724-1CD8-1447-A5C7-6FCC34BE8DC6}" type="datetimeFigureOut">
              <a:rPr lang="nl-NL" smtClean="0"/>
              <a:t>15-9-2023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9B24F836-9C05-0D66-183B-BE7CD62A0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09502C97-2099-B37A-907B-48C770BF2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19FF2-13DC-324B-A959-0CB6424E8D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2377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70E911-E7E9-75A1-DD32-204448248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31357AA4-13C4-6C9D-C975-2229AA3B8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30724-1CD8-1447-A5C7-6FCC34BE8DC6}" type="datetimeFigureOut">
              <a:rPr lang="nl-NL" smtClean="0"/>
              <a:t>15-9-2023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2A0F2301-7559-041F-B853-0A69F26D6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0785FD4-53C6-70E8-ECFE-749A870BB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19FF2-13DC-324B-A959-0CB6424E8D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550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DFC3C7F8-FAC5-9DD6-4B1B-744E88805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30724-1CD8-1447-A5C7-6FCC34BE8DC6}" type="datetimeFigureOut">
              <a:rPr lang="nl-NL" smtClean="0"/>
              <a:t>15-9-2023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230DCB29-84F3-0C9F-83BC-95C721401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AD87A55-3998-F131-195C-248A74FFB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19FF2-13DC-324B-A959-0CB6424E8D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472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67CF2C-E9B1-246D-3F00-21966DB68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A17E11E-EF9C-7087-820A-6BD6FA3E5F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9EFADB0-6A19-1ED3-508F-CB9C648C62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10BDBB0-E06B-4600-E90E-08118A036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30724-1CD8-1447-A5C7-6FCC34BE8DC6}" type="datetimeFigureOut">
              <a:rPr lang="nl-NL" smtClean="0"/>
              <a:t>15-9-2023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5945234-935E-F17A-EDE9-0973465BD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68F91CE-4EB1-D447-B003-91F3D395A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19FF2-13DC-324B-A959-0CB6424E8D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8699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2B25DD-6646-F126-3F5F-62A055498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DA9AA3F2-8522-1A5C-B0D8-D0D9C9CC3C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1219FD7-543E-4B19-0D62-665BC6D435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66E28E9-686F-2BDD-1AB1-5A12267BA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30724-1CD8-1447-A5C7-6FCC34BE8DC6}" type="datetimeFigureOut">
              <a:rPr lang="nl-NL" smtClean="0"/>
              <a:t>15-9-2023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73BF438-B27E-FDFF-523E-7FAE7F8BB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2367B1A-078C-4950-BB08-26E90DEF4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19FF2-13DC-324B-A959-0CB6424E8D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9352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E112C551-731B-DB95-9AAD-42965CD39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BC4C284-E8BE-298C-11E0-8D040A1488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AC5AF78-82BF-9CCC-0888-5EE46DB446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30724-1CD8-1447-A5C7-6FCC34BE8DC6}" type="datetimeFigureOut">
              <a:rPr lang="nl-NL" smtClean="0"/>
              <a:t>15-9-2023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86F5423-C6CF-8996-DE19-AB5B1A9CB2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E5C353C-8028-F272-5D8B-822CDC0478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19FF2-13DC-324B-A959-0CB6424E8D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4224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al 4">
            <a:extLst>
              <a:ext uri="{FF2B5EF4-FFF2-40B4-BE49-F238E27FC236}">
                <a16:creationId xmlns:a16="http://schemas.microsoft.com/office/drawing/2014/main" id="{DAFF1A9E-0AD2-0342-57CB-4B2185DD2914}"/>
              </a:ext>
            </a:extLst>
          </p:cNvPr>
          <p:cNvSpPr/>
          <p:nvPr/>
        </p:nvSpPr>
        <p:spPr>
          <a:xfrm>
            <a:off x="2755557" y="308918"/>
            <a:ext cx="6351373" cy="6351373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B91E4762-6EAC-1A64-945B-2B2AF8C792C4}"/>
              </a:ext>
            </a:extLst>
          </p:cNvPr>
          <p:cNvSpPr/>
          <p:nvPr/>
        </p:nvSpPr>
        <p:spPr>
          <a:xfrm>
            <a:off x="3585518" y="1173892"/>
            <a:ext cx="4607011" cy="460494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4F322AFA-C0B6-1856-0D8F-39F73BFD3AE2}"/>
              </a:ext>
            </a:extLst>
          </p:cNvPr>
          <p:cNvSpPr/>
          <p:nvPr/>
        </p:nvSpPr>
        <p:spPr>
          <a:xfrm>
            <a:off x="4328983" y="1940011"/>
            <a:ext cx="3122142" cy="315097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A4C11DB6-DCE2-E3DC-14ED-809F836A10C8}"/>
              </a:ext>
            </a:extLst>
          </p:cNvPr>
          <p:cNvSpPr/>
          <p:nvPr/>
        </p:nvSpPr>
        <p:spPr>
          <a:xfrm>
            <a:off x="4928285" y="2607274"/>
            <a:ext cx="1929714" cy="1855571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0" name="Rechte verbindingslijn 9">
            <a:extLst>
              <a:ext uri="{FF2B5EF4-FFF2-40B4-BE49-F238E27FC236}">
                <a16:creationId xmlns:a16="http://schemas.microsoft.com/office/drawing/2014/main" id="{6AB8F0F6-9754-B235-3447-9290C552C2E4}"/>
              </a:ext>
            </a:extLst>
          </p:cNvPr>
          <p:cNvCxnSpPr>
            <a:cxnSpLocks/>
          </p:cNvCxnSpPr>
          <p:nvPr/>
        </p:nvCxnSpPr>
        <p:spPr>
          <a:xfrm flipH="1">
            <a:off x="5889023" y="0"/>
            <a:ext cx="42220" cy="6858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Rechte verbindingslijn 11">
            <a:extLst>
              <a:ext uri="{FF2B5EF4-FFF2-40B4-BE49-F238E27FC236}">
                <a16:creationId xmlns:a16="http://schemas.microsoft.com/office/drawing/2014/main" id="{3B00EE49-E9B8-A082-EEFC-202B8E92FDA2}"/>
              </a:ext>
            </a:extLst>
          </p:cNvPr>
          <p:cNvCxnSpPr>
            <a:cxnSpLocks/>
          </p:cNvCxnSpPr>
          <p:nvPr/>
        </p:nvCxnSpPr>
        <p:spPr>
          <a:xfrm flipH="1" flipV="1">
            <a:off x="0" y="3476366"/>
            <a:ext cx="12192000" cy="5869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Vijfhoek 16">
            <a:extLst>
              <a:ext uri="{FF2B5EF4-FFF2-40B4-BE49-F238E27FC236}">
                <a16:creationId xmlns:a16="http://schemas.microsoft.com/office/drawing/2014/main" id="{5A971039-3290-FC05-352E-CCB44311833C}"/>
              </a:ext>
            </a:extLst>
          </p:cNvPr>
          <p:cNvSpPr/>
          <p:nvPr/>
        </p:nvSpPr>
        <p:spPr>
          <a:xfrm>
            <a:off x="160638" y="4727483"/>
            <a:ext cx="2910272" cy="201600"/>
          </a:xfrm>
          <a:prstGeom prst="homePlat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Informeren</a:t>
            </a:r>
          </a:p>
        </p:txBody>
      </p:sp>
      <p:sp>
        <p:nvSpPr>
          <p:cNvPr id="18" name="Vijfhoek 17">
            <a:extLst>
              <a:ext uri="{FF2B5EF4-FFF2-40B4-BE49-F238E27FC236}">
                <a16:creationId xmlns:a16="http://schemas.microsoft.com/office/drawing/2014/main" id="{C0F380A0-4FC6-0AB6-4AB8-95644E9D7087}"/>
              </a:ext>
            </a:extLst>
          </p:cNvPr>
          <p:cNvSpPr/>
          <p:nvPr/>
        </p:nvSpPr>
        <p:spPr>
          <a:xfrm>
            <a:off x="160638" y="4462845"/>
            <a:ext cx="3680768" cy="201600"/>
          </a:xfrm>
          <a:prstGeom prst="homePlat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Reflecteren</a:t>
            </a:r>
          </a:p>
        </p:txBody>
      </p:sp>
      <p:sp>
        <p:nvSpPr>
          <p:cNvPr id="19" name="Vijfhoek 18">
            <a:extLst>
              <a:ext uri="{FF2B5EF4-FFF2-40B4-BE49-F238E27FC236}">
                <a16:creationId xmlns:a16="http://schemas.microsoft.com/office/drawing/2014/main" id="{B95C904F-C206-DA46-F5B5-6102B4EF52A0}"/>
              </a:ext>
            </a:extLst>
          </p:cNvPr>
          <p:cNvSpPr/>
          <p:nvPr/>
        </p:nvSpPr>
        <p:spPr>
          <a:xfrm>
            <a:off x="160638" y="3897896"/>
            <a:ext cx="4271059" cy="201856"/>
          </a:xfrm>
          <a:prstGeom prst="homePlat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Samen bedenken </a:t>
            </a:r>
          </a:p>
        </p:txBody>
      </p:sp>
      <p:sp>
        <p:nvSpPr>
          <p:cNvPr id="20" name="Vijfhoek 19">
            <a:extLst>
              <a:ext uri="{FF2B5EF4-FFF2-40B4-BE49-F238E27FC236}">
                <a16:creationId xmlns:a16="http://schemas.microsoft.com/office/drawing/2014/main" id="{A31400EC-BC71-07C5-FC30-9951948CABC5}"/>
              </a:ext>
            </a:extLst>
          </p:cNvPr>
          <p:cNvSpPr/>
          <p:nvPr/>
        </p:nvSpPr>
        <p:spPr>
          <a:xfrm>
            <a:off x="160638" y="3608153"/>
            <a:ext cx="4801629" cy="201600"/>
          </a:xfrm>
          <a:prstGeom prst="homePlat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Samen beslissen</a:t>
            </a:r>
          </a:p>
        </p:txBody>
      </p:sp>
      <p:sp>
        <p:nvSpPr>
          <p:cNvPr id="21" name="Vijfhoek 20">
            <a:extLst>
              <a:ext uri="{FF2B5EF4-FFF2-40B4-BE49-F238E27FC236}">
                <a16:creationId xmlns:a16="http://schemas.microsoft.com/office/drawing/2014/main" id="{3DB0C2D8-17FE-7753-AECF-F721B4D7A886}"/>
              </a:ext>
            </a:extLst>
          </p:cNvPr>
          <p:cNvSpPr/>
          <p:nvPr/>
        </p:nvSpPr>
        <p:spPr>
          <a:xfrm>
            <a:off x="160638" y="4188665"/>
            <a:ext cx="4061510" cy="201600"/>
          </a:xfrm>
          <a:prstGeom prst="homePlat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Soms Samen bedenken/soms reflecteren 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43D58D4B-F686-93A1-8523-2A557029F585}"/>
              </a:ext>
            </a:extLst>
          </p:cNvPr>
          <p:cNvSpPr txBox="1"/>
          <p:nvPr/>
        </p:nvSpPr>
        <p:spPr>
          <a:xfrm>
            <a:off x="160638" y="86497"/>
            <a:ext cx="3929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Ringen van invloed Toelichting</a:t>
            </a: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82B2A997-7D08-38D1-3CFF-2BD4E171D085}"/>
              </a:ext>
            </a:extLst>
          </p:cNvPr>
          <p:cNvSpPr txBox="1"/>
          <p:nvPr/>
        </p:nvSpPr>
        <p:spPr>
          <a:xfrm>
            <a:off x="9769045" y="1478346"/>
            <a:ext cx="19328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accent2">
                    <a:lumMod val="75000"/>
                  </a:schemeClr>
                </a:solidFill>
              </a:rPr>
              <a:t>Wie beslist/</a:t>
            </a:r>
          </a:p>
          <a:p>
            <a:r>
              <a:rPr lang="nl-NL" dirty="0">
                <a:solidFill>
                  <a:schemeClr val="accent2">
                    <a:lumMod val="75000"/>
                  </a:schemeClr>
                </a:solidFill>
              </a:rPr>
              <a:t>trekt stekker er uit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B25966F0-640F-B9F3-23DB-0FACCF449083}"/>
              </a:ext>
            </a:extLst>
          </p:cNvPr>
          <p:cNvSpPr txBox="1"/>
          <p:nvPr/>
        </p:nvSpPr>
        <p:spPr>
          <a:xfrm>
            <a:off x="9250062" y="4828283"/>
            <a:ext cx="300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accent2">
                    <a:lumMod val="75000"/>
                  </a:schemeClr>
                </a:solidFill>
              </a:rPr>
              <a:t>Voor wie is het resultaat?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846DEF98-C337-BB07-B37C-203F0A023747}"/>
              </a:ext>
            </a:extLst>
          </p:cNvPr>
          <p:cNvSpPr txBox="1"/>
          <p:nvPr/>
        </p:nvSpPr>
        <p:spPr>
          <a:xfrm>
            <a:off x="564826" y="5065022"/>
            <a:ext cx="17505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accent2">
                    <a:lumMod val="75000"/>
                  </a:schemeClr>
                </a:solidFill>
              </a:rPr>
              <a:t>Met wie werken we hier aan?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90D86BD8-A009-A748-230E-60ACFF5DEAA5}"/>
              </a:ext>
            </a:extLst>
          </p:cNvPr>
          <p:cNvSpPr txBox="1"/>
          <p:nvPr/>
        </p:nvSpPr>
        <p:spPr>
          <a:xfrm>
            <a:off x="268758" y="1777099"/>
            <a:ext cx="21109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accent2">
                    <a:lumMod val="75000"/>
                  </a:schemeClr>
                </a:solidFill>
              </a:rPr>
              <a:t>Welke groepen </a:t>
            </a:r>
          </a:p>
          <a:p>
            <a:r>
              <a:rPr lang="nl-NL" dirty="0">
                <a:solidFill>
                  <a:schemeClr val="accent2">
                    <a:lumMod val="75000"/>
                  </a:schemeClr>
                </a:solidFill>
              </a:rPr>
              <a:t>oefenen invloed uit</a:t>
            </a: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2E09F83C-DF86-11EB-2B2C-71AEF4D1DBE5}"/>
              </a:ext>
            </a:extLst>
          </p:cNvPr>
          <p:cNvSpPr txBox="1"/>
          <p:nvPr/>
        </p:nvSpPr>
        <p:spPr>
          <a:xfrm>
            <a:off x="175054" y="394671"/>
            <a:ext cx="47367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dirty="0"/>
              <a:t>Wat is de fase waarvoor je deze </a:t>
            </a:r>
            <a:r>
              <a:rPr lang="nl-NL" sz="1100" dirty="0" smtClean="0"/>
              <a:t>Ringen van invloed </a:t>
            </a:r>
            <a:r>
              <a:rPr lang="nl-NL" sz="1100" dirty="0"/>
              <a:t>maakt? </a:t>
            </a:r>
            <a:r>
              <a:rPr lang="nl-NL" sz="1100" dirty="0" smtClean="0"/>
              <a:t>Wat </a:t>
            </a:r>
            <a:r>
              <a:rPr lang="nl-NL" sz="1100" dirty="0"/>
              <a:t>is de volgende </a:t>
            </a:r>
            <a:r>
              <a:rPr lang="nl-NL" sz="1100" dirty="0" smtClean="0"/>
              <a:t>stap? Maak </a:t>
            </a:r>
            <a:r>
              <a:rPr lang="nl-NL" sz="1100" dirty="0"/>
              <a:t>een lijst van alle </a:t>
            </a:r>
            <a:r>
              <a:rPr lang="nl-NL" sz="1100" dirty="0" smtClean="0"/>
              <a:t>stakeholders/belanghebbenden </a:t>
            </a:r>
            <a:r>
              <a:rPr lang="nl-NL" sz="1100" dirty="0"/>
              <a:t>en degenen met wie je samenwerkt. </a:t>
            </a:r>
            <a:r>
              <a:rPr lang="nl-NL" sz="1100" dirty="0" smtClean="0"/>
              <a:t>Geef </a:t>
            </a:r>
            <a:r>
              <a:rPr lang="nl-NL" sz="1100" dirty="0"/>
              <a:t>ze een plek op de ringen. Gebruik hiervoor een </a:t>
            </a:r>
            <a:r>
              <a:rPr lang="nl-NL" sz="1100" dirty="0" smtClean="0"/>
              <a:t>flipover </a:t>
            </a:r>
            <a:r>
              <a:rPr lang="nl-NL" sz="1100" dirty="0"/>
              <a:t>met geeltjes of print deze ringen op een a-4 en schrijf ze er op.</a:t>
            </a:r>
          </a:p>
          <a:p>
            <a:r>
              <a:rPr lang="nl-NL" sz="1100" dirty="0"/>
              <a:t>Waar staan ze nu en geef met een pijl aan waar je ze wilt hebben, of waar ze in de volgende fase terecht moeten komen. </a:t>
            </a:r>
          </a:p>
          <a:p>
            <a:r>
              <a:rPr lang="nl-NL" sz="1100" dirty="0"/>
              <a:t>Bijvoorbeeld: Omwonenden staan eerst buiten de ring, vervolgens wil je ze via informeren naar samen bedenken hebben.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233E9CC0-F7B3-4958-2E41-0557407BA952}"/>
              </a:ext>
            </a:extLst>
          </p:cNvPr>
          <p:cNvSpPr txBox="1"/>
          <p:nvPr/>
        </p:nvSpPr>
        <p:spPr>
          <a:xfrm>
            <a:off x="167846" y="2373495"/>
            <a:ext cx="473675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dirty="0"/>
              <a:t>Vervolgens bedenk je wat er nodig is. Welke boodschap daarbij </a:t>
            </a:r>
            <a:r>
              <a:rPr lang="nl-NL" sz="1100" dirty="0" smtClean="0"/>
              <a:t>hoort, </a:t>
            </a:r>
            <a:r>
              <a:rPr lang="nl-NL" sz="1100" dirty="0"/>
              <a:t>bedenk je met een van de andere analyses. Daarmee onderzoek je hoe jij denkt dat ze naar het plan kijken en welk antwoord voor hen er toe kan doen. </a:t>
            </a:r>
          </a:p>
        </p:txBody>
      </p:sp>
    </p:spTree>
    <p:extLst>
      <p:ext uri="{BB962C8B-B14F-4D97-AF65-F5344CB8AC3E}">
        <p14:creationId xmlns:p14="http://schemas.microsoft.com/office/powerpoint/2010/main" val="9084452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573</TotalTime>
  <Words>188</Words>
  <Application>Microsoft Office PowerPoint</Application>
  <PresentationFormat>Breedbeeld</PresentationFormat>
  <Paragraphs>16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Diane Bergman</dc:creator>
  <cp:lastModifiedBy>Cherique Schiedor</cp:lastModifiedBy>
  <cp:revision>4</cp:revision>
  <dcterms:created xsi:type="dcterms:W3CDTF">2023-05-03T08:51:32Z</dcterms:created>
  <dcterms:modified xsi:type="dcterms:W3CDTF">2023-09-15T12:57:40Z</dcterms:modified>
</cp:coreProperties>
</file>